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79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A01D51-499F-FA90-6DAE-83847669F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AF2E60C-FBA4-0931-7E22-6EFBCBEB3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9206A2-B504-2C62-4BE0-E2205246F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C64762-EDD3-3075-37E7-79D5C6DD8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2D8AB7-0497-E923-B9ED-DD9E9087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769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5410E2-E6A5-66DF-C1ED-B9E334830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E9D00A-DE57-B499-3867-3DF2431AE5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30A936-5C06-834A-ACBE-AC60313E3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6D4498-C662-0293-B36F-743B54128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3C0684-1839-2880-AF0A-F7529EB0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4940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922459C-4EE1-D9F6-E8AB-ED4D534407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3CB99A5-462C-2171-FFC3-0EF61D041B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7A8991-A92D-2207-B0B4-227C1E2B3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76128E-CD00-D4A3-2EA5-5D1103691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E5F6D5-EDD9-9BC1-A822-373DAD98D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066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8D346C-650C-88FB-B1AB-5B93E071A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C8189D-2C54-9BA9-B278-8E480D2D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3C9495-F740-EFB5-FAA8-972023241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FDA4C6-087B-077F-5488-53EBCEA1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FBB4B9-EAD7-8DC9-063B-81E7A0819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43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07D24-14B9-81C0-C714-C32C4B2E5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77D332-EDAF-A7D5-A40B-C1EE1CA96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04A7DA-B77E-3283-5E7B-FB836C6B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DFFDEB-0149-8B40-F249-BB11C85BD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E671B5-A07C-B3B7-2A0A-F7F5CF9B6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601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266BC9-51A9-4C62-C049-21CE2CFA1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78F36-154B-1D94-54B7-D9EAD77D4E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0AC247-40C1-EBA9-D39A-E060CE60A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03AD3A-881A-7344-E047-68C05393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37D075-8F56-A42D-5284-88EB3221A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4A7D80-F3C2-A530-34D6-8DCB4A2EC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77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6CF1F5-0EF0-B80D-ED83-E58B9D0F5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885558-95AC-7124-5A41-E4595B2CD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3446ABC-9004-289F-E861-ACD20BACBC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07701CF-20DC-7A1F-783F-F172360893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715DE25-7680-B51E-A695-875397DD7A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EF591B1-785E-D1CA-D52E-45D181C6C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DFE000A-847A-A6EC-EF91-AA46F8629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0A80D8-3EE8-FEB5-0706-B6E08C5F4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824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403BF3-2846-C768-B145-EEF0D1C07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6A1F9EE-CFDD-A42C-4101-3D0CC896D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55D2EC2-8F29-AF61-7F1C-41BC6D78F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3BA598-17BF-EFBD-1577-F4F8F8BB1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874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93E8A60-1FDC-60D5-7EE6-BE1ADD264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B08BB0B-C272-C4D5-5245-0B665A215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AEBED9-A0BB-2D60-6D1D-618786F80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577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0BB8A7-9F9E-B891-873E-24C775576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6F1837-41E4-B683-792C-B3E0825A6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2054C9-CECE-1FEE-B828-B45D446801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ECD126-8193-5C7A-0396-C202296D1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AE51E7-A35E-8A1C-54FE-405981B60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656EA7-4990-D9A9-EC3C-D4357BFC6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342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BFA393-89B0-C209-4203-F7D4BE261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431FCC9-9E14-C16C-75CD-5EA523D661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6E156F-0BFF-FE04-28E1-B7C94E949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9F080F-8706-813D-B125-46E84F57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382B1E-17F2-DA4E-EAEF-27E8CB6DD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E4569C-DA72-DBA5-145E-507B3584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1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A634F9-0C37-3421-47A8-B2C8F1781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3F3489-7F42-7A5D-1CAD-B6C9835F8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43EA53-6D50-498F-4C94-6A7A0484FB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105D2-4DD0-40A5-9B34-0472ECC55D7D}" type="datetimeFigureOut">
              <a:rPr lang="zh-CN" altLang="en-US" smtClean="0"/>
              <a:t>2023/6/8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AFB0AC-96DD-2E5A-27FD-70325FDC71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15520F-471D-77A5-A6ED-868FA100C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633F2-2CA6-4654-8AA2-11E6FDA40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768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7C97F2-0D64-DDA8-5062-E4AEBF7E2B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1" t="8544" r="1170" b="3727"/>
          <a:stretch/>
        </p:blipFill>
        <p:spPr>
          <a:xfrm>
            <a:off x="3433603" y="2791571"/>
            <a:ext cx="1754970" cy="12835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932FF4-C2E8-B8DE-2E86-223A2FB863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2" t="3037" r="4207" b="2094"/>
          <a:stretch/>
        </p:blipFill>
        <p:spPr>
          <a:xfrm>
            <a:off x="6942820" y="1287715"/>
            <a:ext cx="1661544" cy="13600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5B43979-B869-9107-E614-EF995FCC3D35}"/>
              </a:ext>
            </a:extLst>
          </p:cNvPr>
          <p:cNvSpPr txBox="1"/>
          <p:nvPr/>
        </p:nvSpPr>
        <p:spPr>
          <a:xfrm>
            <a:off x="2524326" y="7548031"/>
            <a:ext cx="2452977" cy="1558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Laser: M Squared</a:t>
            </a:r>
          </a:p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Energy: 0.2 </a:t>
            </a:r>
            <a:r>
              <a:rPr lang="en-US" altLang="zh-CN" sz="1361" dirty="0" err="1">
                <a:latin typeface="Arial" panose="020B0604020202020204" pitchFamily="34" charset="0"/>
                <a:cs typeface="Arial" panose="020B0604020202020204" pitchFamily="34" charset="0"/>
              </a:rPr>
              <a:t>uJ</a:t>
            </a:r>
            <a:endParaRPr lang="en-US" altLang="zh-CN" sz="136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Repetition rate: 150 kHz</a:t>
            </a:r>
          </a:p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Pulse duration: 10 ns</a:t>
            </a:r>
          </a:p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Thickness: 23.2 um</a:t>
            </a:r>
          </a:p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PA measurement: needle hydrophone (40 um diameter)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2437E1-99A3-0507-E891-534A80F4DC73}"/>
              </a:ext>
            </a:extLst>
          </p:cNvPr>
          <p:cNvSpPr txBox="1"/>
          <p:nvPr/>
        </p:nvSpPr>
        <p:spPr>
          <a:xfrm>
            <a:off x="2531468" y="7170099"/>
            <a:ext cx="6208227" cy="511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1A FTIR spectrum of PDMS film with the thickness of 1 um from </a:t>
            </a:r>
          </a:p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1C absorption spectrum of 5 mm CaF2 from Thorlabs</a:t>
            </a:r>
            <a:endParaRPr lang="zh-CN" altLang="en-US" sz="136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B08640-0A3D-371F-9382-45F60CA109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t="8628" r="12290" b="4064"/>
          <a:stretch/>
        </p:blipFill>
        <p:spPr>
          <a:xfrm>
            <a:off x="5241239" y="2799729"/>
            <a:ext cx="1525224" cy="128378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D8597A-7C1C-56B3-1A88-810ED616934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2" t="8628" r="10876" b="4163"/>
          <a:stretch/>
        </p:blipFill>
        <p:spPr>
          <a:xfrm>
            <a:off x="6921518" y="2791571"/>
            <a:ext cx="1571857" cy="128378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4D7E3A4-CF0A-89D3-DD07-D1299204A9BC}"/>
              </a:ext>
            </a:extLst>
          </p:cNvPr>
          <p:cNvSpPr txBox="1"/>
          <p:nvPr/>
        </p:nvSpPr>
        <p:spPr>
          <a:xfrm>
            <a:off x="3368622" y="1238543"/>
            <a:ext cx="301686" cy="301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136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02073D-0430-1409-667E-652314633B41}"/>
              </a:ext>
            </a:extLst>
          </p:cNvPr>
          <p:cNvSpPr txBox="1"/>
          <p:nvPr/>
        </p:nvSpPr>
        <p:spPr>
          <a:xfrm>
            <a:off x="5093035" y="1238543"/>
            <a:ext cx="301686" cy="301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zh-CN" altLang="en-US" sz="136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CE67E16-ED3F-2876-9C93-C3A4737ECC22}"/>
              </a:ext>
            </a:extLst>
          </p:cNvPr>
          <p:cNvSpPr txBox="1"/>
          <p:nvPr/>
        </p:nvSpPr>
        <p:spPr>
          <a:xfrm>
            <a:off x="6872688" y="1238543"/>
            <a:ext cx="311304" cy="301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zh-CN" altLang="en-US" sz="136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5F615AA-AF62-F778-DFB8-63BFF92E3882}"/>
              </a:ext>
            </a:extLst>
          </p:cNvPr>
          <p:cNvSpPr txBox="1"/>
          <p:nvPr/>
        </p:nvSpPr>
        <p:spPr>
          <a:xfrm>
            <a:off x="3369008" y="2659444"/>
            <a:ext cx="311304" cy="301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zh-CN" altLang="en-US" sz="136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51D15DB-5B39-3828-8244-607F03B20B1B}"/>
              </a:ext>
            </a:extLst>
          </p:cNvPr>
          <p:cNvSpPr txBox="1"/>
          <p:nvPr/>
        </p:nvSpPr>
        <p:spPr>
          <a:xfrm>
            <a:off x="5093035" y="2659444"/>
            <a:ext cx="301686" cy="301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zh-CN" altLang="en-US" sz="136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B446F47-ECA9-F649-DA3B-479C16E66AFA}"/>
              </a:ext>
            </a:extLst>
          </p:cNvPr>
          <p:cNvSpPr txBox="1"/>
          <p:nvPr/>
        </p:nvSpPr>
        <p:spPr>
          <a:xfrm>
            <a:off x="6871792" y="2659444"/>
            <a:ext cx="292068" cy="301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endParaRPr lang="zh-CN" altLang="en-US" sz="136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B249CCB-CF78-B98D-265A-4C03E0DB59A4}"/>
              </a:ext>
            </a:extLst>
          </p:cNvPr>
          <p:cNvSpPr txBox="1"/>
          <p:nvPr/>
        </p:nvSpPr>
        <p:spPr>
          <a:xfrm>
            <a:off x="2645801" y="4377809"/>
            <a:ext cx="6900399" cy="1580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361" b="1" dirty="0">
                <a:latin typeface="Arial" panose="020B0604020202020204" pitchFamily="34" charset="0"/>
                <a:cs typeface="Arial" panose="020B0604020202020204" pitchFamily="34" charset="0"/>
              </a:rPr>
              <a:t>Figure 1. </a:t>
            </a:r>
            <a:r>
              <a:rPr lang="en-US" altLang="zh-CN" sz="1505" b="1" dirty="0">
                <a:latin typeface="Arial" panose="020B0604020202020204" pitchFamily="34" charset="0"/>
                <a:cs typeface="Arial" panose="020B0604020202020204" pitchFamily="34" charset="0"/>
              </a:rPr>
              <a:t>PDMS: </a:t>
            </a:r>
            <a:r>
              <a:rPr lang="en-US" altLang="zh-CN" sz="1361" b="1" dirty="0">
                <a:latin typeface="Arial" panose="020B0604020202020204" pitchFamily="34" charset="0"/>
                <a:cs typeface="Arial" panose="020B0604020202020204" pitchFamily="34" charset="0"/>
              </a:rPr>
              <a:t>Bond selective photoacoustic emitter. A. </a:t>
            </a:r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Schematic of C-H bond vibration triggered PA film. </a:t>
            </a:r>
            <a:r>
              <a:rPr lang="en-US" altLang="zh-CN" sz="1361" b="1" dirty="0">
                <a:latin typeface="Arial" panose="020B0604020202020204" pitchFamily="34" charset="0"/>
                <a:cs typeface="Arial" panose="020B0604020202020204" pitchFamily="34" charset="0"/>
              </a:rPr>
              <a:t>B. </a:t>
            </a:r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FTIR spectrum of PDMS. </a:t>
            </a:r>
            <a:r>
              <a:rPr lang="en-US" altLang="zh-CN" sz="1361" b="1" dirty="0">
                <a:latin typeface="Arial" panose="020B0604020202020204" pitchFamily="34" charset="0"/>
                <a:cs typeface="Arial" panose="020B0604020202020204" pitchFamily="34" charset="0"/>
              </a:rPr>
              <a:t>C. </a:t>
            </a:r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Photoacoustic waveform in time domain and frequency domain. (Laser: 3.38 </a:t>
            </a:r>
            <a:r>
              <a:rPr lang="en-US" altLang="zh-CN" sz="1361" dirty="0" err="1">
                <a:latin typeface="Arial" panose="020B0604020202020204" pitchFamily="34" charset="0"/>
                <a:cs typeface="Arial" panose="020B0604020202020204" pitchFamily="34" charset="0"/>
              </a:rPr>
              <a:t>μm</a:t>
            </a:r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 wavelength,10 ns pulse width, 0.2 </a:t>
            </a:r>
            <a:r>
              <a:rPr lang="en-US" altLang="zh-CN" sz="1361" dirty="0" err="1">
                <a:latin typeface="Arial" panose="020B0604020202020204" pitchFamily="34" charset="0"/>
                <a:cs typeface="Arial" panose="020B0604020202020204" pitchFamily="34" charset="0"/>
              </a:rPr>
              <a:t>μJ</a:t>
            </a:r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 pulse energy.) </a:t>
            </a:r>
            <a:r>
              <a:rPr lang="en-US" altLang="zh-CN" sz="1361" b="1" dirty="0">
                <a:latin typeface="Arial" panose="020B0604020202020204" pitchFamily="34" charset="0"/>
                <a:cs typeface="Arial" panose="020B0604020202020204" pitchFamily="34" charset="0"/>
              </a:rPr>
              <a:t>D. </a:t>
            </a:r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Photoacoustic spectrum of 15-μm thick PDMS film in mid-infrared region. </a:t>
            </a:r>
            <a:r>
              <a:rPr lang="en-US" altLang="zh-CN" sz="1361" b="1" dirty="0">
                <a:latin typeface="Arial" panose="020B0604020202020204" pitchFamily="34" charset="0"/>
                <a:cs typeface="Arial" panose="020B0604020202020204" pitchFamily="34" charset="0"/>
              </a:rPr>
              <a:t>E. </a:t>
            </a:r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Laser energy dependence of MIPA amplitude. </a:t>
            </a:r>
            <a:r>
              <a:rPr lang="en-US" altLang="zh-CN" sz="1361" b="1" dirty="0">
                <a:latin typeface="Arial" panose="020B0604020202020204" pitchFamily="34" charset="0"/>
                <a:cs typeface="Arial" panose="020B0604020202020204" pitchFamily="34" charset="0"/>
              </a:rPr>
              <a:t>F. </a:t>
            </a:r>
            <a:r>
              <a:rPr lang="en-US" altLang="zh-CN" sz="1361" dirty="0">
                <a:latin typeface="Arial" panose="020B0604020202020204" pitchFamily="34" charset="0"/>
                <a:cs typeface="Arial" panose="020B0604020202020204" pitchFamily="34" charset="0"/>
              </a:rPr>
              <a:t>Peak to peak photoacoustic amplitude measured with different distance from the PA source and hydrophone. Black dot: experimental data. Red dashed line: fitted curve. </a:t>
            </a:r>
            <a:endParaRPr lang="zh-CN" altLang="en-US" sz="1361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6E0C2C-348E-C744-2D62-DAADA52D3FEB}"/>
              </a:ext>
            </a:extLst>
          </p:cNvPr>
          <p:cNvSpPr txBox="1"/>
          <p:nvPr/>
        </p:nvSpPr>
        <p:spPr>
          <a:xfrm>
            <a:off x="2531468" y="271512"/>
            <a:ext cx="7129064" cy="1064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158" dirty="0">
                <a:latin typeface="Arial" panose="020B0604020202020204" pitchFamily="34" charset="0"/>
                <a:cs typeface="Arial" panose="020B0604020202020204" pitchFamily="34" charset="0"/>
              </a:rPr>
              <a:t>Figure 1: PDMS: Bond-selective photoacoustic emitter</a:t>
            </a:r>
            <a:endParaRPr lang="zh-CN" altLang="en-US" sz="31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A3882B-F087-4817-2D36-EA3F58CD382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7" t="8840" r="11331" b="4349"/>
          <a:stretch/>
        </p:blipFill>
        <p:spPr>
          <a:xfrm>
            <a:off x="5320209" y="1413207"/>
            <a:ext cx="1566655" cy="126302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51C1AD6-325D-9371-FE8F-6E08DFF73244}"/>
              </a:ext>
            </a:extLst>
          </p:cNvPr>
          <p:cNvGrpSpPr/>
          <p:nvPr/>
        </p:nvGrpSpPr>
        <p:grpSpPr>
          <a:xfrm>
            <a:off x="3471739" y="1452482"/>
            <a:ext cx="1638219" cy="1025812"/>
            <a:chOff x="1608035" y="2019675"/>
            <a:chExt cx="2801654" cy="17543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796B1B8-4855-0D49-F0F2-6B7DB7B017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08035" y="2019675"/>
              <a:ext cx="2801654" cy="1754326"/>
            </a:xfrm>
            <a:prstGeom prst="rect">
              <a:avLst/>
            </a:prstGeom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C42A991-2DA7-C3EC-B3B1-A72DD5A77CB4}"/>
                </a:ext>
              </a:extLst>
            </p:cNvPr>
            <p:cNvGrpSpPr/>
            <p:nvPr/>
          </p:nvGrpSpPr>
          <p:grpSpPr>
            <a:xfrm rot="16977700">
              <a:off x="1704730" y="3274048"/>
              <a:ext cx="524964" cy="231579"/>
              <a:chOff x="723900" y="3621601"/>
              <a:chExt cx="524964" cy="231579"/>
            </a:xfrm>
          </p:grpSpPr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6CAAC75F-A5F7-AA1E-6B17-5491AC787B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3900" y="3849370"/>
                <a:ext cx="205740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D1A49902-CAAE-4174-4A41-040D36A1AD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25014" y="3625411"/>
                <a:ext cx="60960" cy="22776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5F7FD0A-D93F-AD55-9E51-46D0EB5230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5974" y="3621601"/>
                <a:ext cx="60960" cy="22776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48A77EA-5CEB-4C1B-CE1A-47D783FE4F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3124" y="3849370"/>
                <a:ext cx="205740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36811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Office PowerPoint</Application>
  <PresentationFormat>宽屏</PresentationFormat>
  <Paragraphs>16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du zhiyi</dc:creator>
  <cp:lastModifiedBy>du zhiyi</cp:lastModifiedBy>
  <cp:revision>1</cp:revision>
  <dcterms:created xsi:type="dcterms:W3CDTF">2023-06-09T00:33:11Z</dcterms:created>
  <dcterms:modified xsi:type="dcterms:W3CDTF">2023-06-09T00:33:58Z</dcterms:modified>
</cp:coreProperties>
</file>

<file path=docProps/thumbnail.jpeg>
</file>